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7" r:id="rId15"/>
    <p:sldId id="275" r:id="rId16"/>
    <p:sldId id="269" r:id="rId17"/>
    <p:sldId id="270" r:id="rId18"/>
    <p:sldId id="268" r:id="rId19"/>
    <p:sldId id="277" r:id="rId20"/>
    <p:sldId id="271" r:id="rId21"/>
    <p:sldId id="278" r:id="rId22"/>
    <p:sldId id="272" r:id="rId23"/>
    <p:sldId id="273" r:id="rId24"/>
    <p:sldId id="274" r:id="rId2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A88"/>
    <a:srgbClr val="C53BBB"/>
    <a:srgbClr val="CC50C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82" autoAdjust="0"/>
    <p:restoredTop sz="83979" autoAdjust="0"/>
  </p:normalViewPr>
  <p:slideViewPr>
    <p:cSldViewPr>
      <p:cViewPr>
        <p:scale>
          <a:sx n="84" d="100"/>
          <a:sy n="84" d="100"/>
        </p:scale>
        <p:origin x="-954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spPr>
              <a:solidFill>
                <a:srgbClr val="C53BBB"/>
              </a:solidFill>
            </c:spPr>
          </c:dPt>
          <c:dPt>
            <c:idx val="1"/>
            <c:spPr>
              <a:solidFill>
                <a:srgbClr val="0070C0"/>
              </a:solidFill>
            </c:spPr>
          </c:dPt>
          <c:cat>
            <c:strRef>
              <c:f>Plan1!$A$2:$A$3</c:f>
              <c:strCache>
                <c:ptCount val="2"/>
                <c:pt idx="0">
                  <c:v>Habitantes</c:v>
                </c:pt>
                <c:pt idx="1">
                  <c:v>Smartphones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210</c:v>
                </c:pt>
                <c:pt idx="1">
                  <c:v>222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5869801960231003"/>
          <c:y val="0.23850485413336306"/>
          <c:w val="0.43527571341714982"/>
          <c:h val="0.46325497508680896"/>
        </c:manualLayout>
      </c:layout>
    </c:legend>
    <c:plotVisOnly val="1"/>
  </c:chart>
  <c:txPr>
    <a:bodyPr/>
    <a:lstStyle/>
    <a:p>
      <a:pPr>
        <a:defRPr sz="1800"/>
      </a:pPr>
      <a:endParaRPr lang="pt-B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065D9-8913-4C10-BE32-C14D07736E0A}" type="datetimeFigureOut">
              <a:rPr lang="pt-BR" smtClean="0"/>
              <a:pPr/>
              <a:t>22/05/2019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8E706-DE63-425C-BAE4-9093F9A2D82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ecial.eu/" TargetMode="External"/><Relationship Id="rId3" Type="http://schemas.openxmlformats.org/officeDocument/2006/relationships/hyperlink" Target="https://www.w3.org/Style/Examples/007/units.en.html" TargetMode="External"/><Relationship Id="rId7" Type="http://schemas.openxmlformats.org/officeDocument/2006/relationships/hyperlink" Target="https://www.w3.org/Math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.org/Style/" TargetMode="External"/><Relationship Id="rId5" Type="http://schemas.openxmlformats.org/officeDocument/2006/relationships/hyperlink" Target="https://www.w3.org/Consortium/" TargetMode="External"/><Relationship Id="rId4" Type="http://schemas.openxmlformats.org/officeDocument/2006/relationships/hyperlink" Target="http://dissertations.ub.rug.nl/FILES/faculties/arts/1993/g.bos/thesis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Mencionar que o</a:t>
            </a:r>
            <a:r>
              <a:rPr lang="pt-BR" baseline="0" dirty="0" smtClean="0"/>
              <a:t> objetivo é manter a mesma experiência do jogo tanto dispositivo móvel quanto no desktop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Mencionar que são dois pesquisadores da UFSCAR.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Jogos educacionais abertos.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Mas, em geral, você usaria um conjunto diferente de unidades para exibição na tela do que para imprimir em papel. A tabela a seguir fornece o uso recomendado:</a:t>
            </a:r>
          </a:p>
          <a:p>
            <a:endParaRPr lang="pt-B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dirty="0" smtClean="0">
                <a:hlinkClick r:id="rId3"/>
              </a:rPr>
              <a:t>https://www.w3.org/Style/Examples/007/units.en.html</a:t>
            </a:r>
            <a:endParaRPr lang="pt-B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Bert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Bos</a:t>
            </a:r>
            <a:endParaRPr lang="pt-B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Estudei Matemática em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Groningen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(1982-1987), escrevi uma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tese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sobre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Interfaces Gráficas de Usuário (1987-1993), trabalhei em um navegador de Internet e na infra-estrutura ao redor da Faculdade de Artes em </a:t>
            </a:r>
            <a:r>
              <a:rPr lang="pt-B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Groningen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(entre outras coisas), e agora estou trabalhando para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o World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Wide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 Web Consortium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em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folhas de estilo,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matemática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privacidade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, entre outras coisas.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Mencionar que essa</a:t>
            </a:r>
            <a:r>
              <a:rPr lang="pt-BR" baseline="0" dirty="0" smtClean="0"/>
              <a:t> metodologia foi aplicada na IC passada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Plataforma</a:t>
            </a:r>
            <a:r>
              <a:rPr lang="pt-BR" baseline="0" dirty="0" smtClean="0"/>
              <a:t> da Remar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8E706-DE63-425C-BAE4-9093F9A2D82F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DD7D-66D0-4920-AF6D-921B4F422F2D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0BC4-8C6D-40BD-8A47-F90CC6772E4B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0B3D-9DF9-4F2E-935E-63A66FB0AEC7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4B0F-5644-4938-AB57-537C767C20C9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AD60-9FEE-438C-9ED9-151F6FFE19B2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FD6-EFFF-421B-A856-F2E43A2ECD1E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011F-F130-4B4F-9B48-3ADAB5E5F59C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758A-40DF-461E-8D8F-32CBDFAEB05D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2E040-925B-48A2-95F1-6BE2B978587E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9322-02B1-46D6-8C65-B66EF884956B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5F51D-84E8-4A7F-85EC-DEFB01DC8A40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C244-CFAC-4212-BC78-6DA77D1E0200}" type="datetime1">
              <a:rPr lang="pt-BR" smtClean="0"/>
              <a:pPr/>
              <a:t>22/05/2019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8593-EE3C-49BF-9786-1BE58D60DDB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estadao.com.br/noticias/geral,brasil-ja-tem-mais-de-um-smartphone-ativo-por-habitante-diz-estudo-da-fgv,7000227523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obi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0"/>
            <a:ext cx="5572164" cy="4066174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1000100" y="3286130"/>
            <a:ext cx="7215238" cy="1015131"/>
          </a:xfrm>
        </p:spPr>
        <p:txBody>
          <a:bodyPr>
            <a:normAutofit fontScale="90000"/>
          </a:bodyPr>
          <a:lstStyle/>
          <a:p>
            <a:r>
              <a:rPr lang="pt-BR" sz="2400" b="0" dirty="0" smtClean="0">
                <a:solidFill>
                  <a:srgbClr val="345A88"/>
                </a:solidFill>
                <a:effectLst/>
              </a:rPr>
              <a:t>Melhoria</a:t>
            </a:r>
            <a:r>
              <a:rPr lang="pt-BR" sz="2400" b="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 da Usabilidade do Jogo </a:t>
            </a:r>
            <a:r>
              <a:rPr lang="pt-BR" sz="2400" b="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C.I.A.</a:t>
            </a:r>
            <a:r>
              <a:rPr lang="pt-BR" sz="2400" b="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 – </a:t>
            </a:r>
            <a:r>
              <a:rPr lang="pt-BR" sz="2400" b="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Cherlóqui</a:t>
            </a:r>
            <a:r>
              <a:rPr lang="pt-BR" sz="2400" b="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 investigações de Acasos – no Contexto de </a:t>
            </a:r>
            <a:r>
              <a:rPr lang="pt-BR" sz="2400" b="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Multidispositivos</a:t>
            </a:r>
            <a:endParaRPr lang="pt-BR" sz="2400" b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5" name="Imagem 4" descr="http://www.ubatuba.sp.gov.br/wp-content/uploads/sites/2/2014/08/IF.png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480" cy="7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ítulo 2"/>
          <p:cNvSpPr>
            <a:spLocks noGrp="1"/>
          </p:cNvSpPr>
          <p:nvPr>
            <p:ph type="subTitle" idx="1"/>
          </p:nvPr>
        </p:nvSpPr>
        <p:spPr>
          <a:xfrm>
            <a:off x="4429124" y="4243722"/>
            <a:ext cx="3500462" cy="899778"/>
          </a:xfrm>
        </p:spPr>
        <p:txBody>
          <a:bodyPr>
            <a:normAutofit fontScale="47500" lnSpcReduction="20000"/>
          </a:bodyPr>
          <a:lstStyle/>
          <a:p>
            <a:pPr algn="l"/>
            <a:endParaRPr lang="pt-BR" dirty="0" smtClean="0"/>
          </a:p>
          <a:p>
            <a:pPr algn="l"/>
            <a:r>
              <a:rPr lang="pt-BR" dirty="0" smtClean="0">
                <a:solidFill>
                  <a:srgbClr val="345A88"/>
                </a:solidFill>
              </a:rPr>
              <a:t>Eduardo Henrique Gomes de Lima</a:t>
            </a:r>
          </a:p>
          <a:p>
            <a:pPr algn="l"/>
            <a:r>
              <a:rPr lang="pt-BR" dirty="0" smtClean="0">
                <a:solidFill>
                  <a:srgbClr val="345A88"/>
                </a:solidFill>
              </a:rPr>
              <a:t>Orientador: Andre Constantino da Silva</a:t>
            </a:r>
            <a:endParaRPr lang="pt-BR" dirty="0">
              <a:solidFill>
                <a:srgbClr val="345A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  <a:cs typeface="Times New Roman" pitchFamily="18" charset="0"/>
              </a:rPr>
              <a:t>Identificando os Problemas de Usabilidade nos Dispositivos Móveis.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0" name="Imagem 9" descr="Screenshot_2019-04-01-06-51-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1285866"/>
            <a:ext cx="2143140" cy="3357586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3074" name="Imagem 8" descr="TelaDia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1714494"/>
            <a:ext cx="4000528" cy="245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786446" y="4214824"/>
            <a:ext cx="206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75000"/>
                  </a:schemeClr>
                </a:solidFill>
              </a:rPr>
              <a:t>Tela de Diálogo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(Desktop)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agem 12" descr="Screenshot_2019-04-01-06-51-0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0298" y="1285866"/>
            <a:ext cx="2143140" cy="3357586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  <a:cs typeface="Times New Roman" pitchFamily="18" charset="0"/>
              </a:rPr>
              <a:t>Identificando os Problemas de Usabilidade nos Dispositivos Móveis.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929322" y="4000510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75000"/>
                  </a:schemeClr>
                </a:solidFill>
              </a:rPr>
              <a:t>Tela de Casos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(Desktop)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agem 12" descr="Screenshot_2019-04-01-06-33-3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1214428"/>
            <a:ext cx="2143141" cy="3571900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4" name="Imagem 13" descr="Screenshot_2019-04-01-06-33-4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0298" y="1214428"/>
            <a:ext cx="2143140" cy="3571900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4098" name="Imagem 10" descr="TelaCaso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1500180"/>
            <a:ext cx="385851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  <a:cs typeface="Times New Roman" pitchFamily="18" charset="0"/>
              </a:rPr>
              <a:t>Identificando os Problemas de Usabilidade nos Dispositivos Móveis.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929322" y="4000510"/>
            <a:ext cx="1836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75000"/>
                  </a:schemeClr>
                </a:solidFill>
              </a:rPr>
              <a:t>Tela do Jogo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(Desktop)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12" descr="Screenshot_2019-04-01-06-33-54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85720" y="1285866"/>
            <a:ext cx="2214578" cy="3524274"/>
          </a:xfr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" name="Imagem 9" descr="Screenshot_2019-04-01-06-33-5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4612" y="1285866"/>
            <a:ext cx="2214578" cy="3524275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2" name="Espaço Reservado para Conteúdo 3" descr="inteções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42" y="1500180"/>
            <a:ext cx="3643338" cy="250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chemeClr val="bg1"/>
                </a:solidFill>
                <a:cs typeface="Times New Roman" pitchFamily="18" charset="0"/>
              </a:rPr>
              <a:t>Protótipo</a:t>
            </a:r>
            <a:endParaRPr lang="pt-BR" sz="36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5720" y="2214560"/>
            <a:ext cx="37147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100" dirty="0" smtClean="0">
                <a:solidFill>
                  <a:schemeClr val="accent1">
                    <a:lumMod val="75000"/>
                  </a:schemeClr>
                </a:solidFill>
              </a:rPr>
              <a:t> Após identificar os problemas de usabilidade foi criado um protótipo da interface ideal para jogar o jogo nos dispositivos móveis.</a:t>
            </a:r>
            <a:endParaRPr lang="pt-BR" sz="21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285720" y="2285998"/>
            <a:ext cx="378618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285720" y="3857634"/>
            <a:ext cx="37147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prototipo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8" y="928676"/>
            <a:ext cx="3857652" cy="421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Corrigindo os Problemas de Usabilidade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" name="Espaço Reservado para Conteúdo 3" descr="Screenshot_2019-04-01-07-17-05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286117" y="1142990"/>
            <a:ext cx="2286016" cy="3643338"/>
          </a:xfr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8" name="Espaço Reservado para Conteúdo 3" descr="Screenshot_2019-04-01-06-32-3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34" y="1142990"/>
            <a:ext cx="2286016" cy="3643338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sp>
        <p:nvSpPr>
          <p:cNvPr id="9" name="CaixaDeTexto 8"/>
          <p:cNvSpPr txBox="1"/>
          <p:nvPr/>
        </p:nvSpPr>
        <p:spPr>
          <a:xfrm>
            <a:off x="3571868" y="4835723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388" y="1500180"/>
            <a:ext cx="2214578" cy="123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6715140" y="1142990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accent1">
                    <a:lumMod val="75000"/>
                  </a:schemeClr>
                </a:solidFill>
              </a:rPr>
              <a:t>Letterbox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1">
                    <a:lumMod val="75000"/>
                  </a:schemeClr>
                </a:solidFill>
              </a:rPr>
              <a:t>Scale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72198" y="3071816"/>
            <a:ext cx="571504" cy="82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4214824"/>
            <a:ext cx="865907" cy="761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Imagem 16" descr="Screenshot_2019-04-06-22-19-48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3768" y="3214692"/>
            <a:ext cx="1000132" cy="1778012"/>
          </a:xfrm>
          <a:prstGeom prst="rect">
            <a:avLst/>
          </a:prstGeom>
        </p:spPr>
      </p:pic>
      <p:cxnSp>
        <p:nvCxnSpPr>
          <p:cNvPr id="19" name="Conector de seta reta 18"/>
          <p:cNvCxnSpPr/>
          <p:nvPr/>
        </p:nvCxnSpPr>
        <p:spPr>
          <a:xfrm rot="5400000">
            <a:off x="7465239" y="2964659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Corrigindo os Problemas de Usabilidade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28992" y="4835723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Imagem 19" descr="Screenshot_2019-04-01-07-17-1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1214428"/>
            <a:ext cx="2214578" cy="3617144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21" name="Imagem 20" descr="Screenshot_2019-04-01-06-51-0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1214428"/>
            <a:ext cx="2214578" cy="3617144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80" y="1571619"/>
            <a:ext cx="642940" cy="5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43702" y="2357436"/>
            <a:ext cx="107157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00826" y="3786196"/>
            <a:ext cx="15144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Chave direita 21"/>
          <p:cNvSpPr/>
          <p:nvPr/>
        </p:nvSpPr>
        <p:spPr>
          <a:xfrm>
            <a:off x="5357818" y="1714494"/>
            <a:ext cx="214314" cy="5715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Corrigindo os Problemas de Usabilidade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00430" y="4835723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>
            <a:off x="5000628" y="1571618"/>
            <a:ext cx="214314" cy="71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Screenshot_2019-04-01-07-17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678" y="1142990"/>
            <a:ext cx="2321746" cy="3714794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9" name="Imagem 18" descr="Screenshot_2019-04-03-20-25-4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58" y="1142990"/>
            <a:ext cx="2321746" cy="3714794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44" y="3429006"/>
            <a:ext cx="500066" cy="51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206" y="2857502"/>
            <a:ext cx="642942" cy="45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15206" y="4214824"/>
            <a:ext cx="578064" cy="5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6578" y="1500180"/>
            <a:ext cx="1215009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Corrigindo os Problemas de Usabilidade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357554" y="4835723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>
            <a:off x="5000628" y="1571618"/>
            <a:ext cx="214314" cy="71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Screenshot_2019-04-01-07-17-3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1142990"/>
            <a:ext cx="2217436" cy="367616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8" name="Imagem 17" descr="Screenshot_2019-04-03-21-08-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862" y="1140131"/>
            <a:ext cx="2214830" cy="367616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2000246"/>
            <a:ext cx="5810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6" name="Conector de seta reta 25"/>
          <p:cNvCxnSpPr/>
          <p:nvPr/>
        </p:nvCxnSpPr>
        <p:spPr>
          <a:xfrm>
            <a:off x="5429256" y="221456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7884" y="4214824"/>
            <a:ext cx="54248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Conector de seta reta 27"/>
          <p:cNvCxnSpPr/>
          <p:nvPr/>
        </p:nvCxnSpPr>
        <p:spPr>
          <a:xfrm>
            <a:off x="5429256" y="4429138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43702" y="1357304"/>
            <a:ext cx="2213262" cy="105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00826" y="3857634"/>
            <a:ext cx="1071570" cy="93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15008" y="2643188"/>
            <a:ext cx="3286148" cy="1212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72396" y="3786196"/>
            <a:ext cx="100467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Corrigindo os Problemas de Usabilidade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215206" y="4429138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Imagem 19" descr="Screenshot_2019-04-07-16-58-4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330" y="1142990"/>
            <a:ext cx="1848458" cy="3286148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21" name="Imagem 20" descr="Screenshot_2019-04-07-16-51-2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190" y="1142990"/>
            <a:ext cx="1848458" cy="3286148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25" name="Imagem 24" descr="Screenshot_2019-04-07-16-49-2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20" y="1142990"/>
            <a:ext cx="1963977" cy="3283171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sp>
        <p:nvSpPr>
          <p:cNvPr id="26" name="CaixaDeTexto 25"/>
          <p:cNvSpPr txBox="1"/>
          <p:nvPr/>
        </p:nvSpPr>
        <p:spPr>
          <a:xfrm>
            <a:off x="2571736" y="4429138"/>
            <a:ext cx="1624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Jogo após </a:t>
            </a:r>
            <a:r>
              <a:rPr lang="pt-BR" sz="1400" dirty="0" err="1" smtClean="0">
                <a:solidFill>
                  <a:schemeClr val="accent1">
                    <a:lumMod val="75000"/>
                  </a:schemeClr>
                </a:solidFill>
              </a:rPr>
              <a:t>Redesign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m 10" descr="Image-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0298" y="1142990"/>
            <a:ext cx="1857388" cy="33036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ma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26" y="3532549"/>
            <a:ext cx="3000396" cy="161095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Demonstração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1142990"/>
            <a:ext cx="4786346" cy="243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44" y="2285998"/>
            <a:ext cx="1418003" cy="117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15532" y="1000114"/>
            <a:ext cx="1228468" cy="12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86578" y="2000246"/>
            <a:ext cx="1368863" cy="12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29322" y="3643320"/>
            <a:ext cx="1354824" cy="136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72396" y="3357568"/>
            <a:ext cx="1305686" cy="122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2844" y="3714758"/>
            <a:ext cx="1228468" cy="12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142976" y="1142990"/>
            <a:ext cx="1284626" cy="121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71604" y="3214692"/>
            <a:ext cx="1235487" cy="12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Aplicar técnicas de Design Responsivo e solucionar problemas de usabilidade do jogo Detetive nos dispositivos móveis.</a:t>
            </a:r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3800" dirty="0" smtClean="0">
                <a:solidFill>
                  <a:schemeClr val="bg1"/>
                </a:solidFill>
                <a:cs typeface="Times New Roman" pitchFamily="18" charset="0"/>
              </a:rPr>
              <a:t>Proposta e Objetivo</a:t>
            </a:r>
            <a:endParaRPr lang="pt-BR" sz="3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" name="Imagem 6" descr="Gadgets-Marketing-PowerPoint-Templa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07704"/>
            <a:ext cx="9144000" cy="2267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Conclusão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20" name="Imagem 19" descr="Deskto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0252" y="1000114"/>
            <a:ext cx="5113748" cy="2571751"/>
          </a:xfrm>
          <a:prstGeom prst="rect">
            <a:avLst/>
          </a:prstGeom>
        </p:spPr>
      </p:pic>
      <p:pic>
        <p:nvPicPr>
          <p:cNvPr id="19" name="Imagem 18" descr="Deskto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553872"/>
            <a:ext cx="5143536" cy="2589628"/>
          </a:xfrm>
          <a:prstGeom prst="rect">
            <a:avLst/>
          </a:prstGeom>
        </p:spPr>
      </p:pic>
      <p:sp>
        <p:nvSpPr>
          <p:cNvPr id="22" name="Seta para a esquerda 21"/>
          <p:cNvSpPr/>
          <p:nvPr/>
        </p:nvSpPr>
        <p:spPr>
          <a:xfrm>
            <a:off x="5286380" y="4071948"/>
            <a:ext cx="2714644" cy="571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Versão Original</a:t>
            </a:r>
            <a:endParaRPr lang="pt-BR" b="1" dirty="0"/>
          </a:p>
        </p:txBody>
      </p:sp>
      <p:sp>
        <p:nvSpPr>
          <p:cNvPr id="23" name="Seta para a direita 22"/>
          <p:cNvSpPr/>
          <p:nvPr/>
        </p:nvSpPr>
        <p:spPr>
          <a:xfrm>
            <a:off x="642910" y="1571618"/>
            <a:ext cx="3071834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Versão após </a:t>
            </a:r>
            <a:r>
              <a:rPr lang="pt-BR" b="1" dirty="0" err="1" smtClean="0"/>
              <a:t>Redesign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Conclusão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3" y="1142990"/>
            <a:ext cx="2000264" cy="3793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m 8" descr="Ipho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348" y="1571618"/>
            <a:ext cx="1703929" cy="2928958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1142990"/>
            <a:ext cx="2002406" cy="37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agem 10" descr="Screenshot_2019-04-01-07-17-3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0430" y="1500180"/>
            <a:ext cx="1785950" cy="3000396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43636" y="1142990"/>
            <a:ext cx="2286016" cy="3695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agem 9" descr="Table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6512" y="1357304"/>
            <a:ext cx="2000264" cy="3214710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sp>
        <p:nvSpPr>
          <p:cNvPr id="17" name="Chave direita 16"/>
          <p:cNvSpPr/>
          <p:nvPr/>
        </p:nvSpPr>
        <p:spPr>
          <a:xfrm>
            <a:off x="2428860" y="1142990"/>
            <a:ext cx="357190" cy="3786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/>
          <p:cNvSpPr/>
          <p:nvPr/>
        </p:nvSpPr>
        <p:spPr>
          <a:xfrm>
            <a:off x="5286380" y="1071552"/>
            <a:ext cx="357190" cy="3786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have direita 20"/>
          <p:cNvSpPr/>
          <p:nvPr/>
        </p:nvSpPr>
        <p:spPr>
          <a:xfrm>
            <a:off x="8286776" y="1071552"/>
            <a:ext cx="357190" cy="37862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928662" y="4866501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 smtClean="0">
                <a:solidFill>
                  <a:schemeClr val="accent1">
                    <a:lumMod val="75000"/>
                  </a:schemeClr>
                </a:solidFill>
              </a:rPr>
              <a:t>Iphone</a:t>
            </a:r>
            <a:r>
              <a:rPr lang="pt-BR" sz="1200" b="1" dirty="0" smtClean="0">
                <a:solidFill>
                  <a:schemeClr val="accent1">
                    <a:lumMod val="75000"/>
                  </a:schemeClr>
                </a:solidFill>
              </a:rPr>
              <a:t> 6s 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pt-BR" sz="1200" dirty="0" err="1" smtClean="0">
                <a:solidFill>
                  <a:schemeClr val="accent1">
                    <a:lumMod val="75000"/>
                  </a:schemeClr>
                </a:solidFill>
              </a:rPr>
              <a:t>Safari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571868" y="4866501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 smtClean="0">
                <a:solidFill>
                  <a:schemeClr val="accent1">
                    <a:lumMod val="75000"/>
                  </a:schemeClr>
                </a:solidFill>
              </a:rPr>
              <a:t>Galaxy</a:t>
            </a:r>
            <a:r>
              <a:rPr lang="pt-BR" sz="1200" b="1" dirty="0" smtClean="0">
                <a:solidFill>
                  <a:schemeClr val="accent1">
                    <a:lumMod val="75000"/>
                  </a:schemeClr>
                </a:solidFill>
              </a:rPr>
              <a:t> Note 4 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</a:rPr>
              <a:t>/  Firefox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6286512" y="4866501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 smtClean="0">
                <a:solidFill>
                  <a:schemeClr val="accent1">
                    <a:lumMod val="75000"/>
                  </a:schemeClr>
                </a:solidFill>
              </a:rPr>
              <a:t>Tablet</a:t>
            </a:r>
            <a:r>
              <a:rPr lang="pt-BR" sz="1200" b="1" dirty="0" smtClean="0">
                <a:solidFill>
                  <a:schemeClr val="accent1">
                    <a:lumMod val="75000"/>
                  </a:schemeClr>
                </a:solidFill>
              </a:rPr>
              <a:t> Note 10.1 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</a:rPr>
              <a:t>/ Firefox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14612" y="2857502"/>
            <a:ext cx="571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75000"/>
                  </a:schemeClr>
                </a:solidFill>
              </a:rPr>
              <a:t>4.7”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5572132" y="2786064"/>
            <a:ext cx="571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75000"/>
                  </a:schemeClr>
                </a:solidFill>
              </a:rPr>
              <a:t>5.7”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8572497" y="2786064"/>
            <a:ext cx="78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75000"/>
                  </a:schemeClr>
                </a:solidFill>
              </a:rPr>
              <a:t>10.5”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Trabalhos Futuros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285866"/>
            <a:ext cx="40719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rgbClr val="345A88"/>
                </a:solidFill>
              </a:rPr>
              <a:t> Trabalhar na </a:t>
            </a:r>
            <a:r>
              <a:rPr lang="pt-BR" sz="2000" dirty="0" err="1" smtClean="0">
                <a:solidFill>
                  <a:srgbClr val="345A88"/>
                </a:solidFill>
              </a:rPr>
              <a:t>responsividade</a:t>
            </a:r>
            <a:r>
              <a:rPr lang="pt-BR" sz="2000" dirty="0" smtClean="0">
                <a:solidFill>
                  <a:srgbClr val="345A88"/>
                </a:solidFill>
              </a:rPr>
              <a:t> do jogo em Modo Paisagem.</a:t>
            </a:r>
          </a:p>
          <a:p>
            <a:pPr algn="just"/>
            <a:endParaRPr lang="pt-BR" sz="2000" dirty="0" smtClean="0">
              <a:solidFill>
                <a:srgbClr val="345A88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rgbClr val="345A88"/>
                </a:solidFill>
              </a:rPr>
              <a:t> Testar a portabilidade do Jogo em outros dispositivos.</a:t>
            </a:r>
          </a:p>
          <a:p>
            <a:pPr algn="just">
              <a:buFont typeface="Arial" pitchFamily="34" charset="0"/>
              <a:buChar char="•"/>
            </a:pPr>
            <a:endParaRPr lang="pt-BR" sz="2000" dirty="0" smtClean="0">
              <a:solidFill>
                <a:srgbClr val="345A88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rgbClr val="345A88"/>
                </a:solidFill>
              </a:rPr>
              <a:t> Testar as limitações do jogo. (Navegadores, versão de OS)</a:t>
            </a:r>
          </a:p>
          <a:p>
            <a:pPr algn="just">
              <a:buFont typeface="Arial" pitchFamily="34" charset="0"/>
              <a:buChar char="•"/>
            </a:pPr>
            <a:endParaRPr lang="pt-BR" sz="2000" dirty="0" smtClean="0">
              <a:solidFill>
                <a:srgbClr val="345A88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rgbClr val="345A88"/>
                </a:solidFill>
              </a:rPr>
              <a:t> Aplicar </a:t>
            </a:r>
            <a:r>
              <a:rPr lang="pt-BR" sz="2000" dirty="0" err="1" smtClean="0">
                <a:solidFill>
                  <a:srgbClr val="345A88"/>
                </a:solidFill>
              </a:rPr>
              <a:t>responsividade</a:t>
            </a:r>
            <a:r>
              <a:rPr lang="pt-BR" sz="2000" dirty="0" smtClean="0">
                <a:solidFill>
                  <a:srgbClr val="345A88"/>
                </a:solidFill>
              </a:rPr>
              <a:t> para os outros jogos da Plataforma Remar.</a:t>
            </a:r>
          </a:p>
        </p:txBody>
      </p:sp>
      <p:pic>
        <p:nvPicPr>
          <p:cNvPr id="9" name="Imagem 8" descr="futu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928676"/>
            <a:ext cx="3071834" cy="421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cs typeface="Times New Roman" pitchFamily="18" charset="0"/>
              </a:rPr>
              <a:t>Referências</a:t>
            </a:r>
            <a:endParaRPr lang="pt-BR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5720" y="1285866"/>
            <a:ext cx="850112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345A88"/>
                </a:solidFill>
              </a:rPr>
              <a:t>  MARCOTTE, E. Responsive Web Design: A Book Apart, 2011. 150 p.</a:t>
            </a:r>
          </a:p>
          <a:p>
            <a:endParaRPr lang="en-US" sz="1600" dirty="0" smtClean="0">
              <a:solidFill>
                <a:srgbClr val="345A8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sz="1600" dirty="0" smtClean="0">
                <a:solidFill>
                  <a:srgbClr val="345A88"/>
                </a:solidFill>
              </a:rPr>
              <a:t>  LOPES, S. A Web </a:t>
            </a:r>
            <a:r>
              <a:rPr lang="pt-BR" sz="1600" dirty="0" err="1" smtClean="0">
                <a:solidFill>
                  <a:srgbClr val="345A88"/>
                </a:solidFill>
              </a:rPr>
              <a:t>Mobile</a:t>
            </a:r>
            <a:r>
              <a:rPr lang="pt-BR" sz="1600" dirty="0" smtClean="0">
                <a:solidFill>
                  <a:srgbClr val="345A88"/>
                </a:solidFill>
              </a:rPr>
              <a:t>: Programe para um Mundo de Muitos Dispositivos. Casa do Código, 2013</a:t>
            </a:r>
          </a:p>
          <a:p>
            <a:endParaRPr lang="pt-BR" sz="1600" dirty="0" smtClean="0">
              <a:solidFill>
                <a:srgbClr val="345A8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sz="1600" dirty="0" smtClean="0">
                <a:solidFill>
                  <a:srgbClr val="345A88"/>
                </a:solidFill>
              </a:rPr>
              <a:t>  LIMA, </a:t>
            </a:r>
            <a:r>
              <a:rPr lang="pt-BR" sz="1600" dirty="0" err="1" smtClean="0">
                <a:solidFill>
                  <a:srgbClr val="345A88"/>
                </a:solidFill>
              </a:rPr>
              <a:t>J.R.</a:t>
            </a:r>
            <a:r>
              <a:rPr lang="pt-BR" sz="1600" dirty="0" smtClean="0">
                <a:solidFill>
                  <a:srgbClr val="345A88"/>
                </a:solidFill>
              </a:rPr>
              <a:t>; CAPITÃO, Z. </a:t>
            </a:r>
            <a:r>
              <a:rPr lang="pt-BR" sz="1600" dirty="0" err="1" smtClean="0">
                <a:solidFill>
                  <a:srgbClr val="345A88"/>
                </a:solidFill>
              </a:rPr>
              <a:t>e-Learning</a:t>
            </a:r>
            <a:r>
              <a:rPr lang="pt-BR" sz="1600" dirty="0" smtClean="0">
                <a:solidFill>
                  <a:srgbClr val="345A88"/>
                </a:solidFill>
              </a:rPr>
              <a:t> e </a:t>
            </a:r>
            <a:r>
              <a:rPr lang="pt-BR" sz="1600" dirty="0" err="1" smtClean="0">
                <a:solidFill>
                  <a:srgbClr val="345A88"/>
                </a:solidFill>
              </a:rPr>
              <a:t>e-Conteúdos</a:t>
            </a:r>
            <a:r>
              <a:rPr lang="pt-BR" sz="1600" dirty="0" smtClean="0">
                <a:solidFill>
                  <a:srgbClr val="345A88"/>
                </a:solidFill>
              </a:rPr>
              <a:t>: aplicações das teorias tradicionais e modernas de ensino e aprendizagem à organização e estruturação de </a:t>
            </a:r>
            <a:r>
              <a:rPr lang="pt-BR" sz="1600" dirty="0" err="1" smtClean="0">
                <a:solidFill>
                  <a:srgbClr val="345A88"/>
                </a:solidFill>
              </a:rPr>
              <a:t>e-cursos</a:t>
            </a:r>
            <a:r>
              <a:rPr lang="pt-BR" sz="1600" dirty="0" smtClean="0">
                <a:solidFill>
                  <a:srgbClr val="345A88"/>
                </a:solidFill>
              </a:rPr>
              <a:t>. </a:t>
            </a:r>
            <a:r>
              <a:rPr lang="pt-BR" sz="1600" dirty="0" err="1" smtClean="0">
                <a:solidFill>
                  <a:srgbClr val="345A88"/>
                </a:solidFill>
              </a:rPr>
              <a:t>Famalicão</a:t>
            </a:r>
            <a:r>
              <a:rPr lang="pt-BR" sz="1600" dirty="0" smtClean="0">
                <a:solidFill>
                  <a:srgbClr val="345A88"/>
                </a:solidFill>
              </a:rPr>
              <a:t>, Portugal: Centro Atlântico, 2003. 287 p.</a:t>
            </a:r>
          </a:p>
          <a:p>
            <a:endParaRPr lang="pt-BR" sz="1600" dirty="0" smtClean="0">
              <a:solidFill>
                <a:srgbClr val="345A8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sz="1600" dirty="0" smtClean="0">
                <a:solidFill>
                  <a:srgbClr val="345A88"/>
                </a:solidFill>
              </a:rPr>
              <a:t>  OTSUKA,J.L; BEDER,</a:t>
            </a:r>
            <a:r>
              <a:rPr lang="pt-BR" sz="1600" dirty="0" err="1" smtClean="0">
                <a:solidFill>
                  <a:srgbClr val="345A88"/>
                </a:solidFill>
              </a:rPr>
              <a:t>D.M.</a:t>
            </a:r>
            <a:r>
              <a:rPr lang="pt-BR" sz="1600" dirty="0" smtClean="0">
                <a:solidFill>
                  <a:srgbClr val="345A88"/>
                </a:solidFill>
              </a:rPr>
              <a:t> Jogos Educacionais Abertos. In: </a:t>
            </a:r>
            <a:r>
              <a:rPr lang="pt-BR" sz="1600" dirty="0" err="1" smtClean="0">
                <a:solidFill>
                  <a:srgbClr val="345A88"/>
                </a:solidFill>
              </a:rPr>
              <a:t>Nied</a:t>
            </a:r>
            <a:r>
              <a:rPr lang="pt-BR" sz="1600" dirty="0" smtClean="0">
                <a:solidFill>
                  <a:srgbClr val="345A88"/>
                </a:solidFill>
              </a:rPr>
              <a:t>. </a:t>
            </a:r>
            <a:r>
              <a:rPr lang="pt-BR" sz="1600" i="1" dirty="0" err="1" smtClean="0">
                <a:solidFill>
                  <a:srgbClr val="345A88"/>
                </a:solidFill>
              </a:rPr>
              <a:t>Tecnogologia</a:t>
            </a:r>
            <a:r>
              <a:rPr lang="pt-BR" sz="1600" i="1" dirty="0" smtClean="0">
                <a:solidFill>
                  <a:srgbClr val="345A88"/>
                </a:solidFill>
              </a:rPr>
              <a:t> e Educação: passado, presente e o que está por vir, </a:t>
            </a:r>
            <a:r>
              <a:rPr lang="pt-BR" sz="1600" dirty="0" smtClean="0">
                <a:solidFill>
                  <a:srgbClr val="345A88"/>
                </a:solidFill>
              </a:rPr>
              <a:t>Campinas: UNICAMP, 2018. p. 183-184.</a:t>
            </a:r>
          </a:p>
          <a:p>
            <a:pPr>
              <a:buFont typeface="Arial" pitchFamily="34" charset="0"/>
              <a:buChar char="•"/>
            </a:pPr>
            <a:endParaRPr lang="pt-BR" sz="1600" dirty="0" smtClean="0">
              <a:solidFill>
                <a:srgbClr val="345A8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sz="1600" dirty="0" smtClean="0">
                <a:solidFill>
                  <a:srgbClr val="345A88"/>
                </a:solidFill>
              </a:rPr>
              <a:t>  LIMA, M. Brasil já tem mais de um </a:t>
            </a:r>
            <a:r>
              <a:rPr lang="pt-BR" sz="1600" dirty="0" err="1" smtClean="0">
                <a:solidFill>
                  <a:srgbClr val="345A88"/>
                </a:solidFill>
              </a:rPr>
              <a:t>Smartphone</a:t>
            </a:r>
            <a:r>
              <a:rPr lang="pt-BR" sz="1600" dirty="0" smtClean="0">
                <a:solidFill>
                  <a:srgbClr val="345A88"/>
                </a:solidFill>
              </a:rPr>
              <a:t> ativo por habitante, diz estudo da FGV . Disponível em: &lt;</a:t>
            </a:r>
            <a:r>
              <a:rPr lang="pt-BR" sz="1600" dirty="0" smtClean="0">
                <a:solidFill>
                  <a:srgbClr val="345A88"/>
                </a:solidFill>
                <a:hlinkClick r:id="rId4"/>
              </a:rPr>
              <a:t>https://link.estadao.com.br/noticias/geral,brasil-ja-tem-mais-de-um-smartphone-ativo-por-habitante-diz-estudo-da-fgv,70002275238</a:t>
            </a:r>
            <a:r>
              <a:rPr lang="pt-BR" sz="1600" dirty="0" smtClean="0">
                <a:solidFill>
                  <a:srgbClr val="345A88"/>
                </a:solidFill>
              </a:rPr>
              <a:t>&gt; Acessado em: 05/04/2019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pic>
        <p:nvPicPr>
          <p:cNvPr id="7" name="Imagem 6" descr="6854-01-mobile-devices-7-320x18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24037"/>
            <a:ext cx="9144000" cy="253366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214810" y="264318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OBRIGADO!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014541"/>
          </a:xfrm>
        </p:spPr>
        <p:txBody>
          <a:bodyPr>
            <a:normAutofit fontScale="92500" lnSpcReduction="10000"/>
          </a:bodyPr>
          <a:lstStyle/>
          <a:p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“Projetar jogos que possam ser acessados por meio de diferentes dispositivos (desktops, </a:t>
            </a:r>
            <a:r>
              <a:rPr lang="pt-BR" sz="2400" b="1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smartphones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, </a:t>
            </a:r>
            <a:r>
              <a:rPr lang="pt-BR" sz="2400" b="1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tablets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), com versões alternativas considerando diferentes plataformas e condições de conectividade” 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(</a:t>
            </a: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Otsuka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e </a:t>
            </a: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Beder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, 2018)</a:t>
            </a:r>
          </a:p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Os dispositivos móveis permitem ao aluno estudar em qualquer lugar e a qualquer hora. (</a:t>
            </a: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Sung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, 2005)</a:t>
            </a:r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3800" dirty="0" smtClean="0">
                <a:solidFill>
                  <a:schemeClr val="bg1"/>
                </a:solidFill>
                <a:cs typeface="Times New Roman" pitchFamily="18" charset="0"/>
              </a:rPr>
              <a:t>Motivação</a:t>
            </a:r>
            <a:endParaRPr lang="pt-BR" sz="3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graphicFrame>
        <p:nvGraphicFramePr>
          <p:cNvPr id="6" name="Gráfico 5"/>
          <p:cNvGraphicFramePr/>
          <p:nvPr/>
        </p:nvGraphicFramePr>
        <p:xfrm>
          <a:off x="4429124" y="2786064"/>
          <a:ext cx="4214810" cy="2143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929190" y="364332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</a:rPr>
              <a:t>220 </a:t>
            </a:r>
            <a:r>
              <a:rPr lang="pt-BR" sz="1400" b="1" dirty="0" err="1" smtClean="0">
                <a:solidFill>
                  <a:schemeClr val="bg1"/>
                </a:solidFill>
              </a:rPr>
              <a:t>milh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857884" y="37147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</a:rPr>
              <a:t>210 </a:t>
            </a:r>
            <a:r>
              <a:rPr lang="pt-BR" sz="1400" b="1" dirty="0" err="1" smtClean="0">
                <a:solidFill>
                  <a:schemeClr val="bg1"/>
                </a:solidFill>
              </a:rPr>
              <a:t>milh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5786" y="3500444"/>
            <a:ext cx="378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  <a:t>O Brasil já tem mais de um                 </a:t>
            </a:r>
            <a:r>
              <a:rPr lang="pt-BR" sz="2000" dirty="0" err="1" smtClean="0">
                <a:solidFill>
                  <a:schemeClr val="accent1">
                    <a:lumMod val="75000"/>
                  </a:schemeClr>
                </a:solidFill>
              </a:rPr>
              <a:t>Smartphone</a:t>
            </a:r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  <a:t> ativo por habitante</a:t>
            </a: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3504" y="4835723"/>
            <a:ext cx="1459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(LIMA, FGV 2018)</a:t>
            </a:r>
            <a:endParaRPr lang="pt-BR" sz="1400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714348" y="3500444"/>
            <a:ext cx="38576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714348" y="4214824"/>
            <a:ext cx="38576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3800" dirty="0" smtClean="0">
                <a:solidFill>
                  <a:schemeClr val="bg1"/>
                </a:solidFill>
                <a:cs typeface="Times New Roman" pitchFamily="18" charset="0"/>
              </a:rPr>
              <a:t>Design Responsivo</a:t>
            </a:r>
            <a:endParaRPr lang="pt-BR" sz="3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14348" y="278606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Ettan</a:t>
            </a:r>
            <a:r>
              <a:rPr lang="pt-BR" dirty="0" smtClean="0"/>
              <a:t> </a:t>
            </a:r>
            <a:r>
              <a:rPr lang="pt-BR" dirty="0" err="1" smtClean="0"/>
              <a:t>Marcotte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142990"/>
            <a:ext cx="19050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ço Reservado para Conteúdo 1"/>
          <p:cNvSpPr>
            <a:spLocks noGrp="1"/>
          </p:cNvSpPr>
          <p:nvPr>
            <p:ph idx="1"/>
          </p:nvPr>
        </p:nvSpPr>
        <p:spPr>
          <a:xfrm>
            <a:off x="2643174" y="1214428"/>
            <a:ext cx="6215074" cy="166093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“Ao invés de criar designs desconectados para cada um do crescente número de dispositivos web, nós podemos tratá-los como faces da mesma experiência. Podemos criar para uma experiência de visualização ideal, mas embutir tecnologias padronizadas nos nossos designs para fazê-los não apenas mais flexíveis, mas mais adaptados para a mídia que os </a:t>
            </a:r>
            <a:r>
              <a:rPr lang="pt-BR" sz="2400" dirty="0" err="1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renderiza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.” (</a:t>
            </a:r>
            <a:r>
              <a:rPr lang="pt-BR" sz="2400" dirty="0" err="1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Marcotte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, 2011)</a:t>
            </a:r>
          </a:p>
          <a:p>
            <a:endParaRPr lang="pt-BR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t-BR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t-BR" dirty="0"/>
          </a:p>
        </p:txBody>
      </p:sp>
      <p:pic>
        <p:nvPicPr>
          <p:cNvPr id="13" name="Imagem 12" descr="VP com MT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6429388" y="2786064"/>
            <a:ext cx="2071702" cy="1993104"/>
          </a:xfrm>
          <a:prstGeom prst="rect">
            <a:avLst/>
          </a:prstGeom>
        </p:spPr>
      </p:pic>
      <p:pic>
        <p:nvPicPr>
          <p:cNvPr id="14" name="Imagem 13" descr="VP sem MT.png"/>
          <p:cNvPicPr/>
          <p:nvPr/>
        </p:nvPicPr>
        <p:blipFill>
          <a:blip r:embed="rId6"/>
          <a:stretch>
            <a:fillRect/>
          </a:stretch>
        </p:blipFill>
        <p:spPr>
          <a:xfrm>
            <a:off x="4786314" y="2786064"/>
            <a:ext cx="1714512" cy="2000264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42844" y="3786196"/>
            <a:ext cx="4214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Adapta e </a:t>
            </a:r>
            <a:r>
              <a:rPr lang="pt-BR" dirty="0" err="1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renderiza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paginas WEB em diferentes resoluções de forma a ter uma ótimo experiência de visualização em diferentes resoluções de tela.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Seta para a direita 18"/>
          <p:cNvSpPr/>
          <p:nvPr/>
        </p:nvSpPr>
        <p:spPr>
          <a:xfrm>
            <a:off x="214282" y="3071816"/>
            <a:ext cx="4429156" cy="714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@media screen and (max-width: 720px) and (orientation: portrait) {}</a:t>
            </a:r>
            <a:endParaRPr lang="pt-BR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Nuvem 37"/>
          <p:cNvSpPr/>
          <p:nvPr/>
        </p:nvSpPr>
        <p:spPr>
          <a:xfrm>
            <a:off x="571472" y="1428742"/>
            <a:ext cx="2143140" cy="85725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3357554" y="1142990"/>
            <a:ext cx="5643602" cy="36433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3800" dirty="0" smtClean="0">
                <a:solidFill>
                  <a:schemeClr val="bg1"/>
                </a:solidFill>
                <a:cs typeface="Times New Roman" pitchFamily="18" charset="0"/>
              </a:rPr>
              <a:t>Design Responsivo</a:t>
            </a:r>
            <a:endParaRPr lang="pt-BR" sz="3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85786" y="1643056"/>
            <a:ext cx="1571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srgbClr val="FF0000"/>
                </a:solidFill>
              </a:rPr>
              <a:t>EM</a:t>
            </a: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200" b="1" dirty="0" smtClean="0">
                <a:solidFill>
                  <a:srgbClr val="00B050"/>
                </a:solidFill>
              </a:rPr>
              <a:t>PX</a:t>
            </a: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 e </a:t>
            </a:r>
            <a:r>
              <a:rPr lang="pt-BR" sz="2200" b="1" dirty="0" smtClean="0">
                <a:solidFill>
                  <a:srgbClr val="0070C0"/>
                </a:solidFill>
              </a:rPr>
              <a:t>%</a:t>
            </a:r>
            <a:endParaRPr lang="pt-BR" sz="2200" b="1" dirty="0">
              <a:solidFill>
                <a:srgbClr val="0070C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7858148" y="4429138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t-BR" sz="1600" dirty="0" err="1" smtClean="0">
                <a:solidFill>
                  <a:schemeClr val="tx2">
                    <a:lumMod val="75000"/>
                  </a:schemeClr>
                </a:solidFill>
              </a:rPr>
              <a:t>Bos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, 2018)</a:t>
            </a:r>
            <a:endParaRPr lang="pt-B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" name="Imagem 24" descr="font-size-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214428"/>
            <a:ext cx="5500718" cy="1181100"/>
          </a:xfrm>
          <a:prstGeom prst="rect">
            <a:avLst/>
          </a:prstGeom>
        </p:spPr>
      </p:pic>
      <p:pic>
        <p:nvPicPr>
          <p:cNvPr id="30" name="Imagem 29" descr="C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4" y="2714626"/>
            <a:ext cx="3105584" cy="1609950"/>
          </a:xfrm>
          <a:prstGeom prst="rect">
            <a:avLst/>
          </a:prstGeom>
        </p:spPr>
      </p:pic>
      <p:sp>
        <p:nvSpPr>
          <p:cNvPr id="41" name="Elipse 40"/>
          <p:cNvSpPr/>
          <p:nvPr/>
        </p:nvSpPr>
        <p:spPr>
          <a:xfrm>
            <a:off x="1357290" y="2285998"/>
            <a:ext cx="142876" cy="142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1142976" y="2500312"/>
            <a:ext cx="142876" cy="142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1285852" y="2428874"/>
            <a:ext cx="142876" cy="142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medica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2714626"/>
            <a:ext cx="5163271" cy="1819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0" y="1214428"/>
            <a:ext cx="3857652" cy="1285884"/>
          </a:xfrm>
        </p:spPr>
        <p:txBody>
          <a:bodyPr>
            <a:normAutofit fontScale="92500"/>
          </a:bodyPr>
          <a:lstStyle/>
          <a:p>
            <a:pPr lvl="0"/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Identificar os problemas de usabilidade do Jogo ao ser acesso em </a:t>
            </a: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Smartphones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.</a:t>
            </a:r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3800" dirty="0" smtClean="0">
                <a:solidFill>
                  <a:schemeClr val="bg1"/>
                </a:solidFill>
                <a:cs typeface="Times New Roman" pitchFamily="18" charset="0"/>
              </a:rPr>
              <a:t>Metodologia</a:t>
            </a:r>
            <a:endParaRPr lang="pt-BR" sz="3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" name="Imagem 6" descr="Mobile-Learnin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724025"/>
            <a:ext cx="2771775" cy="3419475"/>
          </a:xfrm>
          <a:prstGeom prst="rect">
            <a:avLst/>
          </a:prstGeom>
        </p:spPr>
      </p:pic>
      <p:sp>
        <p:nvSpPr>
          <p:cNvPr id="9" name="Espaço Reservado para Conteúdo 7"/>
          <p:cNvSpPr txBox="1">
            <a:spLocks/>
          </p:cNvSpPr>
          <p:nvPr/>
        </p:nvSpPr>
        <p:spPr>
          <a:xfrm>
            <a:off x="0" y="2500312"/>
            <a:ext cx="3571868" cy="114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Utilizar técnicas de design responsivo para corrigir os problemas de usabilidade.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0" name="Espaço Reservado para Conteúdo 7"/>
          <p:cNvSpPr txBox="1">
            <a:spLocks/>
          </p:cNvSpPr>
          <p:nvPr/>
        </p:nvSpPr>
        <p:spPr>
          <a:xfrm>
            <a:off x="5286380" y="1214428"/>
            <a:ext cx="3571868" cy="114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Encontrar soluções onde não possível ser aplicado Design Responsivo.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1" name="Espaço Reservado para Conteúdo 7"/>
          <p:cNvSpPr txBox="1">
            <a:spLocks/>
          </p:cNvSpPr>
          <p:nvPr/>
        </p:nvSpPr>
        <p:spPr>
          <a:xfrm>
            <a:off x="5357818" y="2643188"/>
            <a:ext cx="3786182" cy="114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Redesign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, nova avaliação de usabilidade.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9" y="3571882"/>
            <a:ext cx="1571636" cy="128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14" y="3714758"/>
            <a:ext cx="1428760" cy="118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aixaDeTexto 13"/>
          <p:cNvSpPr txBox="1"/>
          <p:nvPr/>
        </p:nvSpPr>
        <p:spPr>
          <a:xfrm>
            <a:off x="6786578" y="4714890"/>
            <a:ext cx="120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Galaxy</a:t>
            </a:r>
            <a:r>
              <a:rPr lang="pt-BR" sz="1400" dirty="0" smtClean="0"/>
              <a:t> Note 4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u="sng" dirty="0" smtClean="0">
                <a:solidFill>
                  <a:schemeClr val="accent1">
                    <a:lumMod val="75000"/>
                  </a:schemeClr>
                </a:solidFill>
              </a:rPr>
              <a:t>Jogo: </a:t>
            </a:r>
            <a:r>
              <a:rPr lang="pt-BR" sz="2000" u="sng" dirty="0" err="1" smtClean="0">
                <a:solidFill>
                  <a:schemeClr val="accent1">
                    <a:lumMod val="75000"/>
                  </a:schemeClr>
                </a:solidFill>
              </a:rPr>
              <a:t>C.I.A.</a:t>
            </a:r>
            <a:r>
              <a:rPr lang="pt-BR" sz="2000" u="sng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pt-BR" sz="2000" u="sng" dirty="0" err="1" smtClean="0">
                <a:solidFill>
                  <a:schemeClr val="accent1">
                    <a:lumMod val="75000"/>
                  </a:schemeClr>
                </a:solidFill>
              </a:rPr>
              <a:t>Cherlóqui</a:t>
            </a:r>
            <a:r>
              <a:rPr lang="pt-BR" sz="2000" u="sng" dirty="0" smtClean="0">
                <a:solidFill>
                  <a:schemeClr val="accent1">
                    <a:lumMod val="75000"/>
                  </a:schemeClr>
                </a:solidFill>
              </a:rPr>
              <a:t> Investigações de Acasos</a:t>
            </a:r>
          </a:p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</a:rPr>
              <a:t>Gênero: Puzzle</a:t>
            </a:r>
          </a:p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</a:rPr>
              <a:t>Tecnologias utilizadas: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Construct2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</a:rPr>
              <a:t>, HTML5, CSS e </a:t>
            </a:r>
            <a:r>
              <a:rPr lang="pt-BR" sz="2400" dirty="0" err="1" smtClean="0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pt-BR" sz="2400" dirty="0" smtClean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rm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</a:rPr>
              <a:t>Apresentação do Jogo Educacional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4804946"/>
            <a:ext cx="464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Jogo disponível no site LOA: &lt;http://www.loa.sead.ufscar.br/&gt;</a:t>
            </a:r>
            <a:endParaRPr lang="pt-BR" sz="1400" dirty="0"/>
          </a:p>
        </p:txBody>
      </p:sp>
      <p:pic>
        <p:nvPicPr>
          <p:cNvPr id="9" name="Imagem 8" descr="Sem títul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2500312"/>
            <a:ext cx="4857784" cy="2214578"/>
          </a:xfrm>
          <a:prstGeom prst="rect">
            <a:avLst/>
          </a:prstGeom>
        </p:spPr>
      </p:pic>
      <p:pic>
        <p:nvPicPr>
          <p:cNvPr id="10" name="Espaço Reservado para Conteúdo 3" descr="inteções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0" y="2500312"/>
            <a:ext cx="3714776" cy="2357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  <a:cs typeface="Times New Roman" pitchFamily="18" charset="0"/>
              </a:rPr>
              <a:t>Identificando os Problemas de Usabilidade nos Dispositivos Móveis.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" name="Espaço Reservado para Conteúdo 3" descr="Screenshot_2019-04-01-06-32-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357304"/>
            <a:ext cx="2112559" cy="3286148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9" name="Imagem 8" descr="Screenshot_2019-04-01-06-32-4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0298" y="1357304"/>
            <a:ext cx="2112559" cy="3286148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2" name="Imagem 11" descr="desktop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1857370"/>
            <a:ext cx="4071966" cy="221010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286512" y="4000510"/>
            <a:ext cx="17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75000"/>
                  </a:schemeClr>
                </a:solidFill>
              </a:rPr>
              <a:t>Tela Inicial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(Desktop)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8593-EE3C-49BF-9786-1BE58D60DDBE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15" name="Imagem 14" descr="mobil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00815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1857356" y="0"/>
            <a:ext cx="7286644" cy="928676"/>
          </a:xfrm>
        </p:spPr>
        <p:txBody>
          <a:bodyPr>
            <a:noAutofit/>
          </a:bodyPr>
          <a:lstStyle/>
          <a:p>
            <a:pPr algn="l"/>
            <a:r>
              <a:rPr lang="pt-BR" sz="2800" dirty="0" smtClean="0">
                <a:solidFill>
                  <a:schemeClr val="bg1"/>
                </a:solidFill>
                <a:cs typeface="Times New Roman" pitchFamily="18" charset="0"/>
              </a:rPr>
              <a:t>Identificando os Problemas de Usabilidade nos Dispositivos Móveis.</a:t>
            </a:r>
            <a:endParaRPr lang="pt-BR" sz="2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43570" y="4000510"/>
            <a:ext cx="15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75000"/>
                  </a:schemeClr>
                </a:solidFill>
              </a:rPr>
              <a:t>Tela Inicial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</a:rPr>
              <a:t>(Ajuda)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Imagem 9" descr="Screenshot_2019-04-07-16-51-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52" y="1285866"/>
            <a:ext cx="2000264" cy="3556025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1714494"/>
            <a:ext cx="4335696" cy="223680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809</Words>
  <Application>Microsoft Office PowerPoint</Application>
  <PresentationFormat>Apresentação na tela (16:9)</PresentationFormat>
  <Paragraphs>143</Paragraphs>
  <Slides>24</Slides>
  <Notes>22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Melhoria da Usabilidade do Jogo C.I.A. – Cherlóqui investigações de Acasos – no Contexto de Multidispositivos</vt:lpstr>
      <vt:lpstr>Proposta e Objetivo</vt:lpstr>
      <vt:lpstr>Motivação</vt:lpstr>
      <vt:lpstr>Design Responsivo</vt:lpstr>
      <vt:lpstr>Design Responsivo</vt:lpstr>
      <vt:lpstr>Metodologia</vt:lpstr>
      <vt:lpstr>Apresentação do Jogo Educacional</vt:lpstr>
      <vt:lpstr>Identificando os Problemas de Usabilidade nos Dispositivos Móveis.</vt:lpstr>
      <vt:lpstr>Identificando os Problemas de Usabilidade nos Dispositivos Móveis.</vt:lpstr>
      <vt:lpstr>Identificando os Problemas de Usabilidade nos Dispositivos Móveis.</vt:lpstr>
      <vt:lpstr>Identificando os Problemas de Usabilidade nos Dispositivos Móveis.</vt:lpstr>
      <vt:lpstr>Identificando os Problemas de Usabilidade nos Dispositivos Móveis.</vt:lpstr>
      <vt:lpstr>Protótipo</vt:lpstr>
      <vt:lpstr>Corrigindo os Problemas de Usabilidade</vt:lpstr>
      <vt:lpstr>Corrigindo os Problemas de Usabilidade</vt:lpstr>
      <vt:lpstr>Corrigindo os Problemas de Usabilidade</vt:lpstr>
      <vt:lpstr>Corrigindo os Problemas de Usabilidade</vt:lpstr>
      <vt:lpstr>Corrigindo os Problemas de Usabilidade</vt:lpstr>
      <vt:lpstr>Demonstração</vt:lpstr>
      <vt:lpstr>Conclusão</vt:lpstr>
      <vt:lpstr>Conclusão</vt:lpstr>
      <vt:lpstr>Trabalhos Futuros</vt:lpstr>
      <vt:lpstr>Referências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da Usabilidade do Jogo C.I.A. – Cherlóqui investigações de Casos – no Contexto de Multidispositivos</dc:title>
  <dc:creator>Usuário do Windows</dc:creator>
  <cp:lastModifiedBy>Usuário do Windows</cp:lastModifiedBy>
  <cp:revision>180</cp:revision>
  <dcterms:created xsi:type="dcterms:W3CDTF">2019-04-06T13:18:25Z</dcterms:created>
  <dcterms:modified xsi:type="dcterms:W3CDTF">2019-05-22T09:52:51Z</dcterms:modified>
</cp:coreProperties>
</file>